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2" r:id="rId2"/>
    <p:sldId id="296" r:id="rId3"/>
    <p:sldId id="274" r:id="rId4"/>
    <p:sldId id="299" r:id="rId5"/>
    <p:sldId id="272" r:id="rId6"/>
    <p:sldId id="297" r:id="rId7"/>
    <p:sldId id="301" r:id="rId8"/>
    <p:sldId id="30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EDE"/>
    <a:srgbClr val="EEEE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9C8E3-C1DE-4C2A-B9E1-9EB72D6ED1B5}" type="datetimeFigureOut">
              <a:rPr lang="en-US" smtClean="0"/>
              <a:pPr/>
              <a:t>12/18/2017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B6F50-596B-46C4-952F-473C82BEE6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0B6F50-596B-46C4-952F-473C82BEE6F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104E92-69D1-448D-BDA9-D4ECEAA7FAA9}" type="datetime1">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077C3-FD0A-44CD-A5A7-5397F618D2C1}" type="datetime1">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E30BC-F0C8-462C-96C0-CEA596A8B4BB}" type="datetime1">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EB750-4356-4DD7-8EA4-39592812555E}" type="datetime1">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29494-81D1-49B1-A468-5FE64EAB384B}" type="datetime1">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2D5BA-417E-49E4-9F25-8D266218A4EE}" type="datetime1">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395DA-E80E-494D-B479-3CD1AC132916}" type="datetime1">
              <a:rPr lang="en-US" smtClean="0"/>
              <a:pPr/>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00B80E-1DC6-4C2E-B19F-DCD82B8A01E0}" type="datetime1">
              <a:rPr lang="en-US" smtClean="0"/>
              <a:pPr/>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26BA6-6619-40D5-845A-AD54F348EFF9}" type="datetime1">
              <a:rPr lang="en-US" smtClean="0"/>
              <a:pPr/>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7C610-CB06-44EA-90DE-26F3D5D1D55A}" type="datetime1">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34009-F723-4987-A254-CC28D73CC4C0}" type="datetime1">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94E70-5138-4F0F-8100-34659776AC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108EF-6DA9-4512-8BE4-5744024AB8EB}" type="datetime1">
              <a:rPr lang="en-US" smtClean="0"/>
              <a:pPr/>
              <a:t>12/18/2017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94E70-5138-4F0F-8100-34659776AC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294E70-5138-4F0F-8100-34659776ACE8}" type="slidenum">
              <a:rPr lang="en-US" smtClean="0"/>
              <a:pPr/>
              <a:t>1</a:t>
            </a:fld>
            <a:endParaRPr lang="en-US"/>
          </a:p>
        </p:txBody>
      </p:sp>
      <p:sp>
        <p:nvSpPr>
          <p:cNvPr id="3" name="Rectangle 2"/>
          <p:cNvSpPr/>
          <p:nvPr/>
        </p:nvSpPr>
        <p:spPr>
          <a:xfrm>
            <a:off x="228600" y="457200"/>
            <a:ext cx="8915400" cy="2529923"/>
          </a:xfrm>
          <a:prstGeom prst="rect">
            <a:avLst/>
          </a:prstGeom>
        </p:spPr>
        <p:txBody>
          <a:bodyPr wrap="square">
            <a:spAutoFit/>
          </a:bodyPr>
          <a:lstStyle/>
          <a:p>
            <a:r>
              <a:rPr lang="en-US" sz="2000" b="1" dirty="0" smtClean="0"/>
              <a:t>Creep</a:t>
            </a:r>
            <a:r>
              <a:rPr lang="en-US" sz="2000" dirty="0" smtClean="0"/>
              <a:t> is the tendency of a solid material to slowly deform permanently under the influence of </a:t>
            </a:r>
            <a:r>
              <a:rPr lang="en-US" sz="2000" dirty="0" smtClean="0"/>
              <a:t>stresses at </a:t>
            </a:r>
            <a:r>
              <a:rPr lang="en-US" sz="2000" dirty="0" smtClean="0"/>
              <a:t>high temperature but can also happen at room temperature in certain materials (e.g. lead or glass).</a:t>
            </a:r>
            <a:r>
              <a:rPr lang="en-US" sz="2000" b="1" dirty="0" smtClean="0"/>
              <a:t> </a:t>
            </a:r>
            <a:endParaRPr lang="en-US" sz="2000" b="1" dirty="0" smtClean="0">
              <a:solidFill>
                <a:srgbClr val="FF0000"/>
              </a:solidFill>
            </a:endParaRPr>
          </a:p>
          <a:p>
            <a:r>
              <a:rPr lang="en-US" sz="2000" b="1" dirty="0" smtClean="0">
                <a:solidFill>
                  <a:srgbClr val="FF0000"/>
                </a:solidFill>
              </a:rPr>
              <a:t>Creep test </a:t>
            </a:r>
            <a:r>
              <a:rPr lang="en-US" dirty="0" smtClean="0"/>
              <a:t>is carried out to investigate any dimensional changes of specimen with </a:t>
            </a:r>
            <a:r>
              <a:rPr lang="en-US" dirty="0" smtClean="0"/>
              <a:t>time when </a:t>
            </a:r>
            <a:r>
              <a:rPr lang="en-US" dirty="0" smtClean="0"/>
              <a:t>subjected to a constant load at a high temperature (&gt; 0.4 Tm). </a:t>
            </a:r>
          </a:p>
          <a:p>
            <a:endParaRPr lang="en-US" sz="1000" dirty="0" smtClean="0"/>
          </a:p>
          <a:p>
            <a:pPr>
              <a:lnSpc>
                <a:spcPct val="90000"/>
              </a:lnSpc>
              <a:defRPr/>
            </a:pPr>
            <a:r>
              <a:rPr lang="en-US" sz="2000" b="1" dirty="0" smtClean="0">
                <a:solidFill>
                  <a:srgbClr val="FF0000"/>
                </a:solidFill>
              </a:rPr>
              <a:t>High Temp Behavior of Materials:</a:t>
            </a:r>
          </a:p>
          <a:p>
            <a:pPr>
              <a:lnSpc>
                <a:spcPct val="90000"/>
              </a:lnSpc>
              <a:buFont typeface="Wingdings" pitchFamily="2" charset="2"/>
              <a:buChar char="q"/>
              <a:defRPr/>
            </a:pPr>
            <a:r>
              <a:rPr lang="en-US" dirty="0" smtClean="0"/>
              <a:t>Mechanical degradation</a:t>
            </a:r>
          </a:p>
          <a:p>
            <a:pPr>
              <a:lnSpc>
                <a:spcPct val="90000"/>
              </a:lnSpc>
              <a:buFont typeface="Wingdings" pitchFamily="2" charset="2"/>
              <a:buChar char="q"/>
              <a:defRPr/>
            </a:pPr>
            <a:r>
              <a:rPr lang="en-US" dirty="0" smtClean="0"/>
              <a:t>Chemical </a:t>
            </a:r>
            <a:r>
              <a:rPr lang="en-US" dirty="0" smtClean="0"/>
              <a:t>Degradation</a:t>
            </a:r>
          </a:p>
        </p:txBody>
      </p:sp>
      <p:sp>
        <p:nvSpPr>
          <p:cNvPr id="4" name="Rectangle 3"/>
          <p:cNvSpPr/>
          <p:nvPr/>
        </p:nvSpPr>
        <p:spPr>
          <a:xfrm>
            <a:off x="228600" y="0"/>
            <a:ext cx="1589538" cy="461665"/>
          </a:xfrm>
          <a:prstGeom prst="rect">
            <a:avLst/>
          </a:prstGeom>
        </p:spPr>
        <p:txBody>
          <a:bodyPr wrap="none">
            <a:spAutoFit/>
          </a:bodyPr>
          <a:lstStyle/>
          <a:p>
            <a:r>
              <a:rPr lang="en-US" altLang="zh-CN" sz="2400" b="1" dirty="0" smtClean="0">
                <a:solidFill>
                  <a:srgbClr val="C00000"/>
                </a:solidFill>
                <a:latin typeface="Times New Roman" pitchFamily="18" charset="0"/>
                <a:ea typeface="SimSun" pitchFamily="2" charset="-122"/>
                <a:cs typeface="Times New Roman" pitchFamily="18" charset="0"/>
              </a:rPr>
              <a:t>Creep Test</a:t>
            </a:r>
            <a:endParaRPr lang="en-US" sz="2400" dirty="0">
              <a:solidFill>
                <a:srgbClr val="C00000"/>
              </a:solidFill>
            </a:endParaRPr>
          </a:p>
        </p:txBody>
      </p:sp>
      <p:sp>
        <p:nvSpPr>
          <p:cNvPr id="7" name="Rectangle 6"/>
          <p:cNvSpPr/>
          <p:nvPr/>
        </p:nvSpPr>
        <p:spPr>
          <a:xfrm>
            <a:off x="381000" y="3200400"/>
            <a:ext cx="8763000" cy="2185214"/>
          </a:xfrm>
          <a:prstGeom prst="rect">
            <a:avLst/>
          </a:prstGeom>
        </p:spPr>
        <p:txBody>
          <a:bodyPr wrap="square">
            <a:spAutoFit/>
          </a:bodyPr>
          <a:lstStyle/>
          <a:p>
            <a:pPr marL="342900" indent="-342900">
              <a:buFont typeface="+mj-lt"/>
              <a:buAutoNum type="arabicPeriod"/>
            </a:pPr>
            <a:r>
              <a:rPr lang="en-US" dirty="0" smtClean="0"/>
              <a:t>Atoms move faster </a:t>
            </a:r>
            <a:r>
              <a:rPr lang="en-US" dirty="0" smtClean="0"/>
              <a:t> </a:t>
            </a:r>
            <a:r>
              <a:rPr lang="en-US" dirty="0" smtClean="0"/>
              <a:t>diffusion-controlled process. This affects mechanical properties of materials. </a:t>
            </a:r>
            <a:endParaRPr lang="en-US" dirty="0" smtClean="0"/>
          </a:p>
          <a:p>
            <a:pPr marL="342900" indent="-342900">
              <a:buFont typeface="+mj-lt"/>
              <a:buAutoNum type="arabicPeriod"/>
            </a:pPr>
            <a:r>
              <a:rPr lang="en-US" dirty="0" smtClean="0"/>
              <a:t>Greater </a:t>
            </a:r>
            <a:r>
              <a:rPr lang="en-US" dirty="0" smtClean="0"/>
              <a:t>mobility of </a:t>
            </a:r>
            <a:r>
              <a:rPr lang="en-US" dirty="0" smtClean="0"/>
              <a:t>dislocations.</a:t>
            </a:r>
          </a:p>
          <a:p>
            <a:pPr marL="342900" indent="-342900">
              <a:buFont typeface="+mj-lt"/>
              <a:buAutoNum type="arabicPeriod"/>
            </a:pPr>
            <a:r>
              <a:rPr lang="en-US" dirty="0" smtClean="0"/>
              <a:t>Increased </a:t>
            </a:r>
            <a:r>
              <a:rPr lang="en-US" dirty="0" smtClean="0"/>
              <a:t>amount of vacancies</a:t>
            </a:r>
            <a:r>
              <a:rPr lang="en-US" dirty="0" smtClean="0"/>
              <a:t>.</a:t>
            </a:r>
          </a:p>
          <a:p>
            <a:pPr marL="342900" indent="-342900">
              <a:buFont typeface="+mj-lt"/>
              <a:buAutoNum type="arabicPeriod"/>
            </a:pPr>
            <a:r>
              <a:rPr lang="en-US" dirty="0" smtClean="0"/>
              <a:t>Deformation </a:t>
            </a:r>
            <a:r>
              <a:rPr lang="en-US" dirty="0" smtClean="0"/>
              <a:t>at grain boundaries. </a:t>
            </a:r>
            <a:endParaRPr lang="en-US" dirty="0" smtClean="0"/>
          </a:p>
          <a:p>
            <a:pPr marL="342900" indent="-342900">
              <a:buFont typeface="+mj-lt"/>
              <a:buAutoNum type="arabicPeriod"/>
            </a:pPr>
            <a:r>
              <a:rPr lang="en-US" dirty="0" smtClean="0"/>
              <a:t>Metallurgical </a:t>
            </a:r>
            <a:r>
              <a:rPr lang="en-US" dirty="0" smtClean="0"/>
              <a:t>changes, i.e., phase transformation, precipitation, oxidation, </a:t>
            </a:r>
            <a:r>
              <a:rPr lang="en-US" dirty="0" err="1" smtClean="0"/>
              <a:t>recrystallisation</a:t>
            </a:r>
            <a:r>
              <a:rPr lang="en-US" dirty="0" smtClean="0"/>
              <a:t>.</a:t>
            </a:r>
          </a:p>
          <a:p>
            <a:endParaRPr lang="en-US" sz="1000" dirty="0" smtClean="0"/>
          </a:p>
        </p:txBody>
      </p:sp>
      <p:sp>
        <p:nvSpPr>
          <p:cNvPr id="8" name="Rectangle 7"/>
          <p:cNvSpPr/>
          <p:nvPr/>
        </p:nvSpPr>
        <p:spPr>
          <a:xfrm>
            <a:off x="228600" y="2971800"/>
            <a:ext cx="4082913" cy="400110"/>
          </a:xfrm>
          <a:prstGeom prst="rect">
            <a:avLst/>
          </a:prstGeom>
        </p:spPr>
        <p:txBody>
          <a:bodyPr wrap="none">
            <a:spAutoFit/>
          </a:bodyPr>
          <a:lstStyle/>
          <a:p>
            <a:r>
              <a:rPr lang="en-US" sz="2000" b="1" dirty="0" smtClean="0">
                <a:solidFill>
                  <a:srgbClr val="FF0000"/>
                </a:solidFill>
              </a:rPr>
              <a:t>High temperature materials problem</a:t>
            </a:r>
            <a:endParaRPr lang="en-US" sz="2000" b="1" dirty="0">
              <a:solidFill>
                <a:srgbClr val="FF0000"/>
              </a:solidFill>
            </a:endParaRPr>
          </a:p>
        </p:txBody>
      </p:sp>
      <p:sp>
        <p:nvSpPr>
          <p:cNvPr id="9" name="Content Placeholder 2"/>
          <p:cNvSpPr txBox="1">
            <a:spLocks/>
          </p:cNvSpPr>
          <p:nvPr/>
        </p:nvSpPr>
        <p:spPr>
          <a:xfrm>
            <a:off x="381000" y="5257800"/>
            <a:ext cx="8229600" cy="1066800"/>
          </a:xfrm>
          <a:prstGeom prst="rect">
            <a:avLst/>
          </a:prstGeom>
        </p:spPr>
        <p:txBody>
          <a:bodyPr>
            <a:noAutofit/>
          </a:bodyPr>
          <a:lstStyle/>
          <a:p>
            <a:pPr algn="just"/>
            <a:r>
              <a:rPr lang="en-US" b="1" dirty="0" smtClean="0"/>
              <a:t>Engineering application: </a:t>
            </a:r>
            <a:r>
              <a:rPr lang="en-US" dirty="0" smtClean="0"/>
              <a:t>turbine blades, steam generators.</a:t>
            </a:r>
          </a:p>
          <a:p>
            <a:pPr algn="just"/>
            <a:r>
              <a:rPr lang="en-US" b="1" dirty="0" smtClean="0"/>
              <a:t>Creep limit</a:t>
            </a:r>
            <a:r>
              <a:rPr lang="en-US" dirty="0" smtClean="0"/>
              <a:t>: Maximum stress which doesn't cause significant deformation at the given temperature.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mn-lt"/>
                <a:ea typeface="+mn-ea"/>
                <a:cs typeface="+mn-cs"/>
              </a:rPr>
              <a:t>The </a:t>
            </a:r>
            <a:r>
              <a:rPr kumimoji="0" lang="en-US" b="0" i="0" u="none" strike="noStrike" kern="1200" cap="none" spc="0" normalizeH="0" baseline="0" noProof="0" dirty="0" smtClean="0">
                <a:ln>
                  <a:noFill/>
                </a:ln>
                <a:effectLst/>
                <a:uLnTx/>
                <a:uFillTx/>
                <a:latin typeface="+mn-lt"/>
                <a:ea typeface="+mn-ea"/>
                <a:cs typeface="+mn-cs"/>
              </a:rPr>
              <a:t>Critical Temperature for Creep is 40% of the Melting Temperature.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T</a:t>
            </a:r>
            <a:r>
              <a:rPr kumimoji="0" lang="en-US" b="0" i="0" u="none" strike="noStrike" kern="1200" cap="none" spc="0" normalizeH="0" baseline="-25000" noProof="0" dirty="0" smtClean="0">
                <a:ln>
                  <a:noFill/>
                </a:ln>
                <a:effectLst/>
                <a:uLnTx/>
                <a:uFillTx/>
                <a:latin typeface="+mn-lt"/>
                <a:ea typeface="+mn-ea"/>
                <a:cs typeface="+mn-cs"/>
              </a:rPr>
              <a:t>m  </a:t>
            </a:r>
            <a:r>
              <a:rPr kumimoji="0" lang="en-US" b="0" i="0" u="none" strike="noStrike" kern="1200" cap="none" spc="0" normalizeH="0" baseline="0" noProof="0" dirty="0" smtClean="0">
                <a:ln>
                  <a:noFill/>
                </a:ln>
                <a:effectLst/>
                <a:uLnTx/>
                <a:uFillTx/>
                <a:latin typeface="+mn-lt"/>
                <a:ea typeface="+mn-ea"/>
                <a:cs typeface="+mn-cs"/>
              </a:rPr>
              <a:t> = Melting temperature</a:t>
            </a:r>
            <a:endParaRPr kumimoji="0" lang="en-US"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contrast="20000"/>
            <a:extLst>
              <a:ext uri="{28A0092B-C50C-407E-A947-70E740481C1C}">
                <a14:useLocalDpi xmlns="" xmlns:a14="http://schemas.microsoft.com/office/drawing/2010/main" val="0"/>
              </a:ext>
            </a:extLst>
          </a:blip>
          <a:stretch>
            <a:fillRect/>
          </a:stretch>
        </p:blipFill>
        <p:spPr>
          <a:xfrm>
            <a:off x="304800" y="990600"/>
            <a:ext cx="8386429" cy="5562600"/>
          </a:xfrm>
          <a:prstGeom prst="rect">
            <a:avLst/>
          </a:prstGeom>
        </p:spPr>
      </p:pic>
      <p:sp>
        <p:nvSpPr>
          <p:cNvPr id="5" name="Slide Number Placeholder 4"/>
          <p:cNvSpPr>
            <a:spLocks noGrp="1"/>
          </p:cNvSpPr>
          <p:nvPr>
            <p:ph type="sldNum" sz="quarter" idx="12"/>
          </p:nvPr>
        </p:nvSpPr>
        <p:spPr/>
        <p:txBody>
          <a:bodyPr/>
          <a:lstStyle/>
          <a:p>
            <a:fld id="{1E294E70-5138-4F0F-8100-34659776ACE8}" type="slidenum">
              <a:rPr lang="en-US" sz="1400" smtClean="0"/>
              <a:pPr/>
              <a:t>2</a:t>
            </a:fld>
            <a:endParaRPr lang="en-US" sz="1400" dirty="0"/>
          </a:p>
        </p:txBody>
      </p:sp>
      <p:sp>
        <p:nvSpPr>
          <p:cNvPr id="6" name="Rectangle 5"/>
          <p:cNvSpPr/>
          <p:nvPr/>
        </p:nvSpPr>
        <p:spPr>
          <a:xfrm>
            <a:off x="228600" y="228600"/>
            <a:ext cx="4114800" cy="400110"/>
          </a:xfrm>
          <a:prstGeom prst="rect">
            <a:avLst/>
          </a:prstGeom>
        </p:spPr>
        <p:txBody>
          <a:bodyPr wrap="square">
            <a:spAutoFit/>
          </a:bodyPr>
          <a:lstStyle/>
          <a:p>
            <a:r>
              <a:rPr lang="en-US" altLang="zh-CN" sz="2000" b="1" dirty="0" smtClean="0">
                <a:solidFill>
                  <a:srgbClr val="FF0000"/>
                </a:solidFill>
                <a:ea typeface="SimSun" pitchFamily="2" charset="-122"/>
              </a:rPr>
              <a:t>E</a:t>
            </a:r>
            <a:r>
              <a:rPr lang="en-US" sz="2000" b="1" dirty="0" smtClean="0">
                <a:solidFill>
                  <a:srgbClr val="FF0000"/>
                </a:solidFill>
              </a:rPr>
              <a:t>ffects of </a:t>
            </a:r>
            <a:r>
              <a:rPr lang="en-US" altLang="zh-CN" sz="2000" b="1" dirty="0" smtClean="0">
                <a:solidFill>
                  <a:srgbClr val="FF0000"/>
                </a:solidFill>
                <a:ea typeface="SimSun" pitchFamily="2" charset="-122"/>
              </a:rPr>
              <a:t>S</a:t>
            </a:r>
            <a:r>
              <a:rPr lang="en-US" sz="2000" b="1" dirty="0" smtClean="0">
                <a:solidFill>
                  <a:srgbClr val="FF0000"/>
                </a:solidFill>
              </a:rPr>
              <a:t>tress </a:t>
            </a:r>
            <a:r>
              <a:rPr lang="en-US" sz="2000" b="1" dirty="0" smtClean="0">
                <a:solidFill>
                  <a:srgbClr val="FF0000"/>
                </a:solidFill>
              </a:rPr>
              <a:t>and </a:t>
            </a:r>
            <a:r>
              <a:rPr lang="en-US" altLang="zh-CN" sz="2000" b="1" dirty="0" smtClean="0">
                <a:solidFill>
                  <a:srgbClr val="FF0000"/>
                </a:solidFill>
                <a:ea typeface="SimSun" pitchFamily="2" charset="-122"/>
              </a:rPr>
              <a:t>T</a:t>
            </a:r>
            <a:r>
              <a:rPr lang="en-US" sz="2000" b="1" dirty="0" smtClean="0">
                <a:solidFill>
                  <a:srgbClr val="FF0000"/>
                </a:solidFill>
              </a:rPr>
              <a:t>emperature</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495800"/>
            <a:ext cx="4572000" cy="1077218"/>
          </a:xfrm>
          <a:prstGeom prst="rect">
            <a:avLst/>
          </a:prstGeom>
        </p:spPr>
        <p:txBody>
          <a:bodyPr wrap="square">
            <a:spAutoFit/>
          </a:bodyPr>
          <a:lstStyle/>
          <a:p>
            <a:r>
              <a:rPr lang="en-US" sz="1600" b="1" dirty="0" smtClean="0">
                <a:solidFill>
                  <a:srgbClr val="FF0000"/>
                </a:solidFill>
              </a:rPr>
              <a:t>So with Increasing stress or temperature:</a:t>
            </a:r>
          </a:p>
          <a:p>
            <a:pPr marL="342900" indent="-342900">
              <a:buFont typeface="+mj-lt"/>
              <a:buAutoNum type="arabicPeriod"/>
            </a:pPr>
            <a:r>
              <a:rPr lang="en-US" sz="1600" dirty="0" smtClean="0"/>
              <a:t> The instantaneous strain increases</a:t>
            </a:r>
          </a:p>
          <a:p>
            <a:pPr marL="342900" indent="-342900">
              <a:buFont typeface="+mj-lt"/>
              <a:buAutoNum type="arabicPeriod"/>
            </a:pPr>
            <a:r>
              <a:rPr lang="en-US" sz="1600" dirty="0" smtClean="0"/>
              <a:t> The steady-state creep rate increases</a:t>
            </a:r>
          </a:p>
          <a:p>
            <a:pPr marL="342900" indent="-342900">
              <a:buFont typeface="+mj-lt"/>
              <a:buAutoNum type="arabicPeriod"/>
            </a:pPr>
            <a:r>
              <a:rPr lang="en-US" sz="1600" dirty="0" smtClean="0"/>
              <a:t> The time to rupture decreases</a:t>
            </a:r>
            <a:endParaRPr lang="en-US" sz="1600" dirty="0"/>
          </a:p>
        </p:txBody>
      </p:sp>
      <p:pic>
        <p:nvPicPr>
          <p:cNvPr id="8" name="Picture 7"/>
          <p:cNvPicPr>
            <a:picLocks noChangeAspect="1"/>
          </p:cNvPicPr>
          <p:nvPr/>
        </p:nvPicPr>
        <p:blipFill>
          <a:blip r:embed="rId2" cstate="print">
            <a:lum contrast="20000"/>
            <a:extLst>
              <a:ext uri="{28A0092B-C50C-407E-A947-70E740481C1C}">
                <a14:useLocalDpi xmlns="" xmlns:a14="http://schemas.microsoft.com/office/drawing/2010/main" val="0"/>
              </a:ext>
            </a:extLst>
          </a:blip>
          <a:srcRect l="24578" t="49272" r="26663" b="8010"/>
          <a:stretch>
            <a:fillRect/>
          </a:stretch>
        </p:blipFill>
        <p:spPr>
          <a:xfrm>
            <a:off x="1219200" y="697344"/>
            <a:ext cx="6781800" cy="3493655"/>
          </a:xfrm>
          <a:prstGeom prst="rect">
            <a:avLst/>
          </a:prstGeom>
          <a:solidFill>
            <a:schemeClr val="bg1">
              <a:lumMod val="65000"/>
            </a:schemeClr>
          </a:solidFill>
        </p:spPr>
      </p:pic>
      <p:sp>
        <p:nvSpPr>
          <p:cNvPr id="10" name="TextBox 9"/>
          <p:cNvSpPr txBox="1"/>
          <p:nvPr/>
        </p:nvSpPr>
        <p:spPr>
          <a:xfrm>
            <a:off x="1524000" y="4114800"/>
            <a:ext cx="6629400" cy="369332"/>
          </a:xfrm>
          <a:prstGeom prst="rect">
            <a:avLst/>
          </a:prstGeom>
          <a:noFill/>
        </p:spPr>
        <p:txBody>
          <a:bodyPr wrap="square" rtlCol="0">
            <a:spAutoFit/>
          </a:bodyPr>
          <a:lstStyle/>
          <a:p>
            <a:r>
              <a:rPr lang="en-US" dirty="0" smtClean="0"/>
              <a:t>Figure </a:t>
            </a:r>
            <a:r>
              <a:rPr lang="en-US" dirty="0" smtClean="0"/>
              <a:t>1: </a:t>
            </a:r>
            <a:r>
              <a:rPr lang="en-US" dirty="0" smtClean="0"/>
              <a:t>creep curves with stress and temperature effects</a:t>
            </a:r>
            <a:endParaRPr lang="en-US" dirty="0"/>
          </a:p>
        </p:txBody>
      </p:sp>
      <p:sp>
        <p:nvSpPr>
          <p:cNvPr id="7" name="Slide Number Placeholder 6"/>
          <p:cNvSpPr>
            <a:spLocks noGrp="1"/>
          </p:cNvSpPr>
          <p:nvPr>
            <p:ph type="sldNum" sz="quarter" idx="12"/>
          </p:nvPr>
        </p:nvSpPr>
        <p:spPr/>
        <p:txBody>
          <a:bodyPr/>
          <a:lstStyle/>
          <a:p>
            <a:fld id="{1E294E70-5138-4F0F-8100-34659776ACE8}"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1754326"/>
          </a:xfrm>
          <a:prstGeom prst="rect">
            <a:avLst/>
          </a:prstGeom>
        </p:spPr>
        <p:txBody>
          <a:bodyPr wrap="square">
            <a:spAutoFit/>
          </a:bodyPr>
          <a:lstStyle/>
          <a:p>
            <a:pPr algn="just"/>
            <a:r>
              <a:rPr lang="en-US" dirty="0" smtClean="0"/>
              <a:t>Most creep tests are conducted at constant load in analogous to engineering application, whereas creep tests at constant stress are necessary for understanding of mechanism of creep. </a:t>
            </a:r>
          </a:p>
          <a:p>
            <a:pPr algn="just"/>
            <a:r>
              <a:rPr lang="en-US" i="1" dirty="0" smtClean="0">
                <a:latin typeface="Times New Roman" pitchFamily="18" charset="0"/>
                <a:cs typeface="Times New Roman" pitchFamily="18" charset="0"/>
              </a:rPr>
              <a:t>Figure </a:t>
            </a:r>
            <a:r>
              <a:rPr lang="en-US" i="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shows a typical creep curve with three stages of creep. </a:t>
            </a:r>
            <a:r>
              <a:rPr lang="en-US" dirty="0" smtClean="0"/>
              <a:t>The slope of the creep curve is designated as creep rate. </a:t>
            </a:r>
          </a:p>
          <a:p>
            <a:pPr algn="just"/>
            <a:endParaRPr lang="en-US" dirty="0"/>
          </a:p>
        </p:txBody>
      </p:sp>
      <p:sp>
        <p:nvSpPr>
          <p:cNvPr id="3" name="Text Box 2"/>
          <p:cNvSpPr txBox="1">
            <a:spLocks noChangeArrowheads="1"/>
          </p:cNvSpPr>
          <p:nvPr/>
        </p:nvSpPr>
        <p:spPr bwMode="auto">
          <a:xfrm>
            <a:off x="0" y="0"/>
            <a:ext cx="71628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FF0000"/>
                </a:solidFill>
                <a:latin typeface="Times New Roman" pitchFamily="18" charset="0"/>
              </a:rPr>
              <a:t>Stages of </a:t>
            </a:r>
            <a:r>
              <a:rPr lang="en-US" sz="2400" b="1" dirty="0" smtClean="0">
                <a:solidFill>
                  <a:srgbClr val="FF0000"/>
                </a:solidFill>
                <a:latin typeface="Times New Roman" pitchFamily="18" charset="0"/>
              </a:rPr>
              <a:t>creep curve</a:t>
            </a:r>
            <a:endParaRPr lang="en-US" sz="2400" b="1" dirty="0">
              <a:solidFill>
                <a:srgbClr val="FF0000"/>
              </a:solidFill>
              <a:latin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3581400" y="2438400"/>
            <a:ext cx="5410200" cy="3657600"/>
          </a:xfrm>
          <a:prstGeom prst="rect">
            <a:avLst/>
          </a:prstGeom>
          <a:noFill/>
          <a:ln w="9525">
            <a:noFill/>
            <a:miter lim="800000"/>
            <a:headEnd/>
            <a:tailEnd/>
          </a:ln>
        </p:spPr>
      </p:pic>
      <p:sp>
        <p:nvSpPr>
          <p:cNvPr id="6" name="Rectangle 5"/>
          <p:cNvSpPr/>
          <p:nvPr/>
        </p:nvSpPr>
        <p:spPr>
          <a:xfrm>
            <a:off x="5105400" y="6248400"/>
            <a:ext cx="2851614" cy="369332"/>
          </a:xfrm>
          <a:prstGeom prst="rect">
            <a:avLst/>
          </a:prstGeom>
        </p:spPr>
        <p:txBody>
          <a:bodyPr wrap="none">
            <a:spAutoFit/>
          </a:bodyPr>
          <a:lstStyle/>
          <a:p>
            <a:r>
              <a:rPr lang="en-US" altLang="zh-CN" b="1" dirty="0" smtClean="0">
                <a:ea typeface="宋体" pitchFamily="2" charset="-122"/>
              </a:rPr>
              <a:t>Figure </a:t>
            </a:r>
            <a:r>
              <a:rPr lang="en-US" altLang="zh-CN" b="1" dirty="0" smtClean="0">
                <a:ea typeface="宋体" pitchFamily="2" charset="-122"/>
              </a:rPr>
              <a:t>2</a:t>
            </a:r>
            <a:r>
              <a:rPr lang="en-US" altLang="zh-CN" dirty="0" smtClean="0">
                <a:ea typeface="宋体" pitchFamily="2" charset="-122"/>
              </a:rPr>
              <a:t>: </a:t>
            </a:r>
            <a:r>
              <a:rPr lang="en-US" altLang="zh-CN" dirty="0" smtClean="0">
                <a:ea typeface="宋体" pitchFamily="2" charset="-122"/>
              </a:rPr>
              <a:t>Typical creep curve</a:t>
            </a:r>
            <a:endParaRPr lang="en-US" dirty="0"/>
          </a:p>
        </p:txBody>
      </p:sp>
      <p:graphicFrame>
        <p:nvGraphicFramePr>
          <p:cNvPr id="7" name="Object 4"/>
          <p:cNvGraphicFramePr>
            <a:graphicFrameLocks noChangeAspect="1"/>
          </p:cNvGraphicFramePr>
          <p:nvPr/>
        </p:nvGraphicFramePr>
        <p:xfrm>
          <a:off x="228600" y="2743200"/>
          <a:ext cx="2133600" cy="457200"/>
        </p:xfrm>
        <a:graphic>
          <a:graphicData uri="http://schemas.openxmlformats.org/presentationml/2006/ole">
            <p:oleObj spid="_x0000_s37890" name="Equation" r:id="rId4" imgW="723586" imgH="228501" progId="Equation.3">
              <p:embed/>
            </p:oleObj>
          </a:graphicData>
        </a:graphic>
      </p:graphicFrame>
      <p:sp>
        <p:nvSpPr>
          <p:cNvPr id="8" name="Rectangle 7"/>
          <p:cNvSpPr/>
          <p:nvPr/>
        </p:nvSpPr>
        <p:spPr>
          <a:xfrm>
            <a:off x="228600" y="3429000"/>
            <a:ext cx="3203121" cy="369332"/>
          </a:xfrm>
          <a:prstGeom prst="rect">
            <a:avLst/>
          </a:prstGeom>
        </p:spPr>
        <p:txBody>
          <a:bodyPr wrap="none">
            <a:spAutoFit/>
          </a:bodyPr>
          <a:lstStyle/>
          <a:p>
            <a:pPr>
              <a:spcBef>
                <a:spcPct val="50000"/>
              </a:spcBef>
            </a:pPr>
            <a:r>
              <a:rPr lang="en-US" dirty="0" smtClean="0">
                <a:solidFill>
                  <a:srgbClr val="FF3300"/>
                </a:solidFill>
                <a:latin typeface="Times New Roman" pitchFamily="18" charset="0"/>
                <a:cs typeface="Times New Roman" pitchFamily="18" charset="0"/>
                <a:sym typeface="Symbol" pitchFamily="18" charset="2"/>
              </a:rPr>
              <a:t></a:t>
            </a:r>
            <a:r>
              <a:rPr lang="en-US" baseline="-25000" dirty="0" smtClean="0">
                <a:solidFill>
                  <a:srgbClr val="FF3300"/>
                </a:solidFill>
                <a:latin typeface="Times New Roman" pitchFamily="18" charset="0"/>
                <a:cs typeface="Times New Roman" pitchFamily="18" charset="0"/>
                <a:sym typeface="Symbol" pitchFamily="18" charset="2"/>
              </a:rPr>
              <a:t>0</a:t>
            </a:r>
            <a:r>
              <a:rPr lang="en-US" dirty="0" smtClean="0">
                <a:solidFill>
                  <a:srgbClr val="FF3300"/>
                </a:solidFill>
                <a:latin typeface="Times New Roman" pitchFamily="18" charset="0"/>
                <a:cs typeface="Times New Roman" pitchFamily="18" charset="0"/>
                <a:sym typeface="Symbol" pitchFamily="18" charset="2"/>
              </a:rPr>
              <a:t>  </a:t>
            </a:r>
            <a:r>
              <a:rPr lang="en-US" dirty="0" smtClean="0">
                <a:latin typeface="Times New Roman" pitchFamily="18" charset="0"/>
                <a:cs typeface="Times New Roman" pitchFamily="18" charset="0"/>
                <a:sym typeface="Symbol" pitchFamily="18" charset="2"/>
              </a:rPr>
              <a:t>→ Initial instantaneous strain</a:t>
            </a:r>
            <a:endParaRPr lang="en-US" dirty="0">
              <a:latin typeface="Times New Roman" pitchFamily="18" charset="0"/>
              <a:cs typeface="Times New Roman" pitchFamily="18" charset="0"/>
              <a:sym typeface="Symbol" pitchFamily="18" charset="2"/>
            </a:endParaRPr>
          </a:p>
        </p:txBody>
      </p:sp>
      <p:sp>
        <p:nvSpPr>
          <p:cNvPr id="9" name="Slide Number Placeholder 8"/>
          <p:cNvSpPr>
            <a:spLocks noGrp="1"/>
          </p:cNvSpPr>
          <p:nvPr>
            <p:ph type="sldNum" sz="quarter" idx="12"/>
          </p:nvPr>
        </p:nvSpPr>
        <p:spPr/>
        <p:txBody>
          <a:bodyPr/>
          <a:lstStyle/>
          <a:p>
            <a:fld id="{1E294E70-5138-4F0F-8100-34659776ACE8}" type="slidenum">
              <a:rPr lang="en-US" smtClean="0"/>
              <a:pPr/>
              <a:t>4</a:t>
            </a:fld>
            <a:endParaRPr lang="en-US"/>
          </a:p>
        </p:txBody>
      </p:sp>
      <p:sp>
        <p:nvSpPr>
          <p:cNvPr id="11" name="Rectangle 10"/>
          <p:cNvSpPr/>
          <p:nvPr/>
        </p:nvSpPr>
        <p:spPr>
          <a:xfrm>
            <a:off x="2438400" y="2743200"/>
            <a:ext cx="1328249" cy="369332"/>
          </a:xfrm>
          <a:prstGeom prst="rect">
            <a:avLst/>
          </a:prstGeom>
        </p:spPr>
        <p:txBody>
          <a:bodyPr wrap="none">
            <a:spAutoFit/>
          </a:bodyPr>
          <a:lstStyle/>
          <a:p>
            <a:r>
              <a:rPr lang="en-US" b="1" dirty="0" smtClean="0">
                <a:solidFill>
                  <a:schemeClr val="accent2"/>
                </a:solidFill>
                <a:latin typeface="Times New Roman" pitchFamily="18" charset="0"/>
              </a:rPr>
              <a:t>(creep rate)</a:t>
            </a:r>
            <a:endParaRPr lang="en-US" dirty="0"/>
          </a:p>
        </p:txBody>
      </p:sp>
      <p:sp>
        <p:nvSpPr>
          <p:cNvPr id="12" name="Text Box 7"/>
          <p:cNvSpPr txBox="1">
            <a:spLocks noChangeArrowheads="1"/>
          </p:cNvSpPr>
          <p:nvPr/>
        </p:nvSpPr>
        <p:spPr bwMode="auto">
          <a:xfrm>
            <a:off x="4699000" y="2133600"/>
            <a:ext cx="1930400" cy="2936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70000"/>
              </a:lnSpc>
            </a:pPr>
            <a:r>
              <a:rPr lang="en-US" sz="2800" b="1">
                <a:solidFill>
                  <a:srgbClr val="FF0000"/>
                </a:solidFill>
                <a:latin typeface="Times New Roman" pitchFamily="18" charset="0"/>
                <a:sym typeface="Symbol" pitchFamily="18" charset="2"/>
              </a:rPr>
              <a:t>/t</a:t>
            </a:r>
          </a:p>
        </p:txBody>
      </p:sp>
      <p:sp>
        <p:nvSpPr>
          <p:cNvPr id="13" name="Oval 8"/>
          <p:cNvSpPr>
            <a:spLocks noChangeArrowheads="1"/>
          </p:cNvSpPr>
          <p:nvPr/>
        </p:nvSpPr>
        <p:spPr bwMode="auto">
          <a:xfrm>
            <a:off x="4495800" y="1905000"/>
            <a:ext cx="1727200" cy="685800"/>
          </a:xfrm>
          <a:prstGeom prst="ellipse">
            <a:avLst/>
          </a:prstGeom>
          <a:noFill/>
          <a:ln w="31750">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Rectangle 14"/>
          <p:cNvSpPr/>
          <p:nvPr/>
        </p:nvSpPr>
        <p:spPr>
          <a:xfrm>
            <a:off x="228600" y="4114800"/>
            <a:ext cx="3048000" cy="1754326"/>
          </a:xfrm>
          <a:prstGeom prst="rect">
            <a:avLst/>
          </a:prstGeom>
        </p:spPr>
        <p:txBody>
          <a:bodyPr wrap="square">
            <a:spAutoFit/>
          </a:bodyPr>
          <a:lstStyle/>
          <a:p>
            <a:pPr algn="just"/>
            <a:r>
              <a:rPr lang="en-US" dirty="0" err="1" smtClean="0"/>
              <a:t>ε</a:t>
            </a:r>
            <a:r>
              <a:rPr lang="en-US" baseline="-25000" dirty="0" err="1" smtClean="0"/>
              <a:t>o</a:t>
            </a:r>
            <a:r>
              <a:rPr lang="en-US" dirty="0" smtClean="0"/>
              <a:t> is instantaneous strain on loading which is partly recoverable with time (</a:t>
            </a:r>
            <a:r>
              <a:rPr lang="en-US" dirty="0" err="1" smtClean="0"/>
              <a:t>anelastic</a:t>
            </a:r>
            <a:r>
              <a:rPr lang="en-US" dirty="0" smtClean="0"/>
              <a:t>) and partly </a:t>
            </a:r>
            <a:r>
              <a:rPr lang="en-US" dirty="0" err="1" smtClean="0"/>
              <a:t>nonrecoverable</a:t>
            </a:r>
            <a:r>
              <a:rPr lang="en-US" dirty="0" smtClean="0"/>
              <a:t> with time (plastic).</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670800" y="6403975"/>
            <a:ext cx="1181100" cy="355600"/>
          </a:xfrm>
        </p:spPr>
        <p:txBody>
          <a:bodyPr/>
          <a:lstStyle/>
          <a:p>
            <a:pPr>
              <a:defRPr/>
            </a:pPr>
            <a:fld id="{51156267-EF6C-4AE6-A145-761E82D3348E}" type="slidenum">
              <a:rPr lang="en-US"/>
              <a:pPr>
                <a:defRPr/>
              </a:pPr>
              <a:t>5</a:t>
            </a:fld>
            <a:endParaRPr lang="en-US"/>
          </a:p>
        </p:txBody>
      </p:sp>
      <p:sp>
        <p:nvSpPr>
          <p:cNvPr id="9" name="Freeform 17"/>
          <p:cNvSpPr>
            <a:spLocks/>
          </p:cNvSpPr>
          <p:nvPr/>
        </p:nvSpPr>
        <p:spPr bwMode="auto">
          <a:xfrm>
            <a:off x="5429250" y="2990850"/>
            <a:ext cx="1974850" cy="533400"/>
          </a:xfrm>
          <a:custGeom>
            <a:avLst/>
            <a:gdLst>
              <a:gd name="T0" fmla="*/ 0 w 1244"/>
              <a:gd name="T1" fmla="*/ 2147483647 h 336"/>
              <a:gd name="T2" fmla="*/ 2147483647 w 1244"/>
              <a:gd name="T3" fmla="*/ 2147483647 h 336"/>
              <a:gd name="T4" fmla="*/ 2147483647 w 1244"/>
              <a:gd name="T5" fmla="*/ 2147483647 h 336"/>
              <a:gd name="T6" fmla="*/ 2147483647 w 1244"/>
              <a:gd name="T7" fmla="*/ 2147483647 h 336"/>
              <a:gd name="T8" fmla="*/ 2147483647 w 1244"/>
              <a:gd name="T9" fmla="*/ 2147483647 h 336"/>
              <a:gd name="T10" fmla="*/ 2147483647 w 1244"/>
              <a:gd name="T11" fmla="*/ 2147483647 h 336"/>
              <a:gd name="T12" fmla="*/ 2147483647 w 1244"/>
              <a:gd name="T13" fmla="*/ 2147483647 h 336"/>
              <a:gd name="T14" fmla="*/ 2147483647 w 1244"/>
              <a:gd name="T15" fmla="*/ 2147483647 h 336"/>
              <a:gd name="T16" fmla="*/ 2147483647 w 1244"/>
              <a:gd name="T17" fmla="*/ 0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4"/>
              <a:gd name="T28" fmla="*/ 0 h 336"/>
              <a:gd name="T29" fmla="*/ 1244 w 1244"/>
              <a:gd name="T30" fmla="*/ 336 h 3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4" h="336">
                <a:moveTo>
                  <a:pt x="0" y="336"/>
                </a:moveTo>
                <a:cubicBezTo>
                  <a:pt x="40" y="324"/>
                  <a:pt x="81" y="313"/>
                  <a:pt x="124" y="300"/>
                </a:cubicBezTo>
                <a:cubicBezTo>
                  <a:pt x="167" y="287"/>
                  <a:pt x="211" y="273"/>
                  <a:pt x="260" y="260"/>
                </a:cubicBezTo>
                <a:cubicBezTo>
                  <a:pt x="309" y="247"/>
                  <a:pt x="352" y="239"/>
                  <a:pt x="416" y="224"/>
                </a:cubicBezTo>
                <a:cubicBezTo>
                  <a:pt x="480" y="209"/>
                  <a:pt x="577" y="185"/>
                  <a:pt x="648" y="168"/>
                </a:cubicBezTo>
                <a:cubicBezTo>
                  <a:pt x="719" y="151"/>
                  <a:pt x="781" y="136"/>
                  <a:pt x="844" y="120"/>
                </a:cubicBezTo>
                <a:cubicBezTo>
                  <a:pt x="907" y="104"/>
                  <a:pt x="975" y="87"/>
                  <a:pt x="1028" y="72"/>
                </a:cubicBezTo>
                <a:cubicBezTo>
                  <a:pt x="1081" y="57"/>
                  <a:pt x="1128" y="40"/>
                  <a:pt x="1164" y="28"/>
                </a:cubicBezTo>
                <a:cubicBezTo>
                  <a:pt x="1200" y="16"/>
                  <a:pt x="1222" y="8"/>
                  <a:pt x="1244" y="0"/>
                </a:cubicBezTo>
              </a:path>
            </a:pathLst>
          </a:custGeom>
          <a:noFill/>
          <a:ln w="76200">
            <a:solidFill>
              <a:schemeClr val="bg1"/>
            </a:solidFill>
            <a:round/>
            <a:headEnd/>
            <a:tailEnd/>
          </a:ln>
        </p:spPr>
        <p:txBody>
          <a:bodyPr/>
          <a:lstStyle/>
          <a:p>
            <a:endParaRPr lang="en-US"/>
          </a:p>
        </p:txBody>
      </p:sp>
      <p:sp>
        <p:nvSpPr>
          <p:cNvPr id="8" name="Rectangle 7"/>
          <p:cNvSpPr/>
          <p:nvPr/>
        </p:nvSpPr>
        <p:spPr>
          <a:xfrm>
            <a:off x="304800" y="685800"/>
            <a:ext cx="8382000" cy="4524315"/>
          </a:xfrm>
          <a:prstGeom prst="rect">
            <a:avLst/>
          </a:prstGeom>
        </p:spPr>
        <p:txBody>
          <a:bodyPr wrap="square">
            <a:spAutoFit/>
          </a:bodyPr>
          <a:lstStyle/>
          <a:p>
            <a:pPr algn="just"/>
            <a:r>
              <a:rPr lang="en-US" dirty="0" smtClean="0"/>
              <a:t>A typical creep curve shows three distinct stages with different creep rates. After an initial rapid elongation </a:t>
            </a:r>
            <a:r>
              <a:rPr lang="en-US" dirty="0" err="1" smtClean="0"/>
              <a:t>ε</a:t>
            </a:r>
            <a:r>
              <a:rPr lang="en-US" baseline="-25000" dirty="0" err="1" smtClean="0"/>
              <a:t>o</a:t>
            </a:r>
            <a:r>
              <a:rPr lang="en-US" dirty="0" smtClean="0"/>
              <a:t>, the creep rate decrease with time until reaching the steady state</a:t>
            </a:r>
            <a:r>
              <a:rPr lang="en-US" dirty="0" smtClean="0"/>
              <a:t>.</a:t>
            </a:r>
          </a:p>
          <a:p>
            <a:pPr algn="just"/>
            <a:r>
              <a:rPr lang="en-US" dirty="0" smtClean="0"/>
              <a:t> </a:t>
            </a:r>
            <a:r>
              <a:rPr lang="en-US" b="1" dirty="0" smtClean="0"/>
              <a:t>1) Primary </a:t>
            </a:r>
            <a:r>
              <a:rPr lang="en-US" b="1" dirty="0" smtClean="0"/>
              <a:t>creep stage </a:t>
            </a:r>
            <a:r>
              <a:rPr lang="en-US" dirty="0" smtClean="0"/>
              <a:t>is a period of transient </a:t>
            </a:r>
            <a:r>
              <a:rPr lang="en-US" dirty="0" smtClean="0"/>
              <a:t>creep and provides </a:t>
            </a:r>
            <a:r>
              <a:rPr lang="en-US" dirty="0" smtClean="0"/>
              <a:t>decreasing creep rate. The creep resistance of the material increases due to material deformation. </a:t>
            </a:r>
            <a:endParaRPr lang="en-US" dirty="0" smtClean="0"/>
          </a:p>
          <a:p>
            <a:pPr algn="just"/>
            <a:r>
              <a:rPr lang="en-US" b="1" dirty="0" smtClean="0"/>
              <a:t>2</a:t>
            </a:r>
            <a:r>
              <a:rPr lang="en-US" b="1" dirty="0" smtClean="0"/>
              <a:t>) </a:t>
            </a:r>
            <a:r>
              <a:rPr lang="en-US" b="1" dirty="0" smtClean="0"/>
              <a:t>Secondary creep stage </a:t>
            </a:r>
            <a:r>
              <a:rPr lang="en-US" dirty="0" smtClean="0"/>
              <a:t>gives the representing constant creep </a:t>
            </a:r>
            <a:r>
              <a:rPr lang="en-US" dirty="0" smtClean="0"/>
              <a:t>rate and </a:t>
            </a:r>
            <a:r>
              <a:rPr lang="en-US" dirty="0" smtClean="0"/>
              <a:t>is believed to be due to balance between the competing processes of strain hardening and recovery. The minimum creep rate is the most important design parameter derived from the creep curve. It is the engineering design parameter that is considered for long-life applications. </a:t>
            </a:r>
            <a:endParaRPr lang="en-US" dirty="0" smtClean="0"/>
          </a:p>
          <a:p>
            <a:pPr algn="just"/>
            <a:r>
              <a:rPr lang="en-US" dirty="0" smtClean="0"/>
              <a:t> </a:t>
            </a:r>
            <a:r>
              <a:rPr lang="en-US" b="1" dirty="0" smtClean="0"/>
              <a:t>3) Tertiary </a:t>
            </a:r>
            <a:r>
              <a:rPr lang="en-US" b="1" dirty="0" smtClean="0"/>
              <a:t>creep stage </a:t>
            </a:r>
            <a:r>
              <a:rPr lang="en-US" dirty="0" smtClean="0"/>
              <a:t>yields a rapid creep rate till failure</a:t>
            </a:r>
            <a:r>
              <a:rPr lang="en-US" dirty="0" smtClean="0"/>
              <a:t>.</a:t>
            </a:r>
            <a:r>
              <a:rPr lang="en-US" dirty="0" smtClean="0"/>
              <a:t> </a:t>
            </a:r>
            <a:r>
              <a:rPr lang="en-US" dirty="0" smtClean="0"/>
              <a:t>It is </a:t>
            </a:r>
            <a:r>
              <a:rPr lang="en-US" dirty="0" smtClean="0"/>
              <a:t>believed to occur because of either reduction in cross-sectional area due to necking or internal void formation. Third stage is often associated with metallurgical changes such as coarsening of precipitate particles, </a:t>
            </a:r>
            <a:r>
              <a:rPr lang="en-US" dirty="0" err="1" smtClean="0"/>
              <a:t>recrystallization</a:t>
            </a:r>
            <a:r>
              <a:rPr lang="en-US" dirty="0" smtClean="0"/>
              <a:t>, or </a:t>
            </a:r>
            <a:r>
              <a:rPr lang="en-US" dirty="0" err="1" smtClean="0"/>
              <a:t>diffusional</a:t>
            </a:r>
            <a:r>
              <a:rPr lang="en-US" dirty="0" smtClean="0"/>
              <a:t> changes in the phases that are </a:t>
            </a:r>
            <a:r>
              <a:rPr lang="en-US" dirty="0" smtClean="0"/>
              <a:t>present</a:t>
            </a:r>
          </a:p>
          <a:p>
            <a:pPr algn="just"/>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6624736" cy="548640"/>
          </a:xfrm>
          <a:prstGeom prst="rect">
            <a:avLst/>
          </a:prstGeom>
          <a:ln w="38100" cmpd="tri">
            <a:noFill/>
          </a:ln>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Factors affecting creep resistance</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cstate="print">
            <a:lum contrast="20000"/>
            <a:extLst>
              <a:ext uri="{28A0092B-C50C-407E-A947-70E740481C1C}">
                <a14:useLocalDpi xmlns="" xmlns:a14="http://schemas.microsoft.com/office/drawing/2010/main" val="0"/>
              </a:ext>
            </a:extLst>
          </a:blip>
          <a:srcRect l="3670" t="8779" b="20988"/>
          <a:stretch>
            <a:fillRect/>
          </a:stretch>
        </p:blipFill>
        <p:spPr>
          <a:xfrm>
            <a:off x="457200" y="533400"/>
            <a:ext cx="8229600" cy="6096000"/>
          </a:xfrm>
          <a:prstGeom prst="rect">
            <a:avLst/>
          </a:prstGeom>
        </p:spPr>
      </p:pic>
      <p:sp>
        <p:nvSpPr>
          <p:cNvPr id="4" name="Slide Number Placeholder 3"/>
          <p:cNvSpPr>
            <a:spLocks noGrp="1"/>
          </p:cNvSpPr>
          <p:nvPr>
            <p:ph type="sldNum" sz="quarter" idx="12"/>
          </p:nvPr>
        </p:nvSpPr>
        <p:spPr/>
        <p:txBody>
          <a:bodyPr/>
          <a:lstStyle/>
          <a:p>
            <a:fld id="{1E294E70-5138-4F0F-8100-34659776ACE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294E70-5138-4F0F-8100-34659776ACE8}" type="slidenum">
              <a:rPr lang="en-US" smtClean="0"/>
              <a:pPr/>
              <a:t>7</a:t>
            </a:fld>
            <a:endParaRPr lang="en-US"/>
          </a:p>
        </p:txBody>
      </p:sp>
      <p:sp>
        <p:nvSpPr>
          <p:cNvPr id="3" name="Title 1"/>
          <p:cNvSpPr txBox="1">
            <a:spLocks/>
          </p:cNvSpPr>
          <p:nvPr/>
        </p:nvSpPr>
        <p:spPr>
          <a:xfrm>
            <a:off x="1981200" y="457200"/>
            <a:ext cx="4212492" cy="44196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1" u="none" strike="noStrike" kern="1200" cap="none" spc="0" normalizeH="0" baseline="0" noProof="0" dirty="0" err="1" smtClean="0">
                <a:ln>
                  <a:noFill/>
                </a:ln>
                <a:solidFill>
                  <a:schemeClr val="tx1"/>
                </a:solidFill>
                <a:effectLst/>
                <a:uLnTx/>
                <a:uFillTx/>
                <a:latin typeface="Arial" pitchFamily="34" charset="0"/>
                <a:ea typeface="+mj-ea"/>
                <a:cs typeface="+mj-cs"/>
              </a:rPr>
              <a:t>Trancrystalline</a:t>
            </a:r>
            <a:r>
              <a:rPr kumimoji="0" lang="en-US" b="1" i="1" u="none" strike="noStrike" kern="1200" cap="none" spc="0" normalizeH="0" baseline="0" noProof="0" dirty="0" smtClean="0">
                <a:ln>
                  <a:noFill/>
                </a:ln>
                <a:solidFill>
                  <a:schemeClr val="tx1"/>
                </a:solidFill>
                <a:effectLst/>
                <a:uLnTx/>
                <a:uFillTx/>
                <a:latin typeface="Arial" pitchFamily="34" charset="0"/>
                <a:ea typeface="+mj-ea"/>
                <a:cs typeface="+mj-cs"/>
              </a:rPr>
              <a:t> Creep Fracture</a:t>
            </a:r>
            <a:br>
              <a:rPr kumimoji="0" lang="en-US" b="1" i="1" u="none" strike="noStrike" kern="1200" cap="none" spc="0" normalizeH="0" baseline="0" noProof="0" dirty="0" smtClean="0">
                <a:ln>
                  <a:noFill/>
                </a:ln>
                <a:solidFill>
                  <a:schemeClr val="tx1"/>
                </a:solidFill>
                <a:effectLst/>
                <a:uLnTx/>
                <a:uFillTx/>
                <a:latin typeface="Arial" pitchFamily="34" charset="0"/>
                <a:ea typeface="+mj-ea"/>
                <a:cs typeface="+mj-cs"/>
              </a:rPr>
            </a:br>
            <a:endParaRPr kumimoji="0" lang="en-US" b="1" i="1"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descr="c09f06ab"/>
          <p:cNvPicPr preferRelativeResize="0">
            <a:picLocks noChangeAspect="1" noChangeArrowheads="1"/>
          </p:cNvPicPr>
          <p:nvPr>
            <p:custDataLst>
              <p:tags r:id="rId1"/>
            </p:custDataLst>
          </p:nvPr>
        </p:nvPicPr>
        <p:blipFill>
          <a:blip r:embed="rId6" cstate="print"/>
          <a:srcRect t="5167" b="43750"/>
          <a:stretch>
            <a:fillRect/>
          </a:stretch>
        </p:blipFill>
        <p:spPr bwMode="auto">
          <a:xfrm>
            <a:off x="1219200" y="685800"/>
            <a:ext cx="3458337" cy="2677235"/>
          </a:xfrm>
          <a:prstGeom prst="rect">
            <a:avLst/>
          </a:prstGeom>
          <a:noFill/>
          <a:ln w="9525">
            <a:noFill/>
            <a:miter lim="800000"/>
            <a:headEnd/>
            <a:tailEnd/>
          </a:ln>
        </p:spPr>
      </p:pic>
      <p:pic>
        <p:nvPicPr>
          <p:cNvPr id="5" name="Picture 6" descr="c09f06ab"/>
          <p:cNvPicPr preferRelativeResize="0">
            <a:picLocks noChangeAspect="1" noChangeArrowheads="1"/>
          </p:cNvPicPr>
          <p:nvPr>
            <p:custDataLst>
              <p:tags r:id="rId2"/>
            </p:custDataLst>
          </p:nvPr>
        </p:nvPicPr>
        <p:blipFill>
          <a:blip r:embed="rId6" cstate="print"/>
          <a:srcRect t="57176"/>
          <a:stretch>
            <a:fillRect/>
          </a:stretch>
        </p:blipFill>
        <p:spPr bwMode="auto">
          <a:xfrm>
            <a:off x="4876799" y="990599"/>
            <a:ext cx="3712465" cy="2408049"/>
          </a:xfrm>
          <a:prstGeom prst="rect">
            <a:avLst/>
          </a:prstGeom>
          <a:noFill/>
          <a:ln w="9525">
            <a:noFill/>
            <a:miter lim="800000"/>
            <a:headEnd/>
            <a:tailEnd/>
          </a:ln>
        </p:spPr>
      </p:pic>
      <p:sp>
        <p:nvSpPr>
          <p:cNvPr id="6" name="Title 1"/>
          <p:cNvSpPr txBox="1">
            <a:spLocks/>
          </p:cNvSpPr>
          <p:nvPr/>
        </p:nvSpPr>
        <p:spPr>
          <a:xfrm>
            <a:off x="2590800" y="3505200"/>
            <a:ext cx="3868615" cy="53035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err="1" smtClean="0">
                <a:ln>
                  <a:noFill/>
                </a:ln>
                <a:solidFill>
                  <a:schemeClr val="tx1"/>
                </a:solidFill>
                <a:effectLst/>
                <a:uLnTx/>
                <a:uFillTx/>
                <a:latin typeface="+mj-lt"/>
                <a:ea typeface="+mj-ea"/>
                <a:cs typeface="+mj-cs"/>
              </a:rPr>
              <a:t>Intercrystalline</a:t>
            </a:r>
            <a:r>
              <a:rPr kumimoji="0" lang="en-US" sz="2000" b="1" i="1" u="none" strike="noStrike" kern="1200" cap="none" spc="0" normalizeH="0" baseline="0" noProof="0" dirty="0" smtClean="0">
                <a:ln>
                  <a:noFill/>
                </a:ln>
                <a:solidFill>
                  <a:schemeClr val="tx1"/>
                </a:solidFill>
                <a:effectLst/>
                <a:uLnTx/>
                <a:uFillTx/>
                <a:latin typeface="+mj-lt"/>
                <a:ea typeface="+mj-ea"/>
                <a:cs typeface="+mj-cs"/>
              </a:rPr>
              <a:t> Creep fracture</a:t>
            </a:r>
            <a:endParaRPr kumimoji="0" lang="en-US" sz="2000" b="1" i="1"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c09f07ab"/>
          <p:cNvPicPr preferRelativeResize="0">
            <a:picLocks noChangeAspect="1" noChangeArrowheads="1"/>
          </p:cNvPicPr>
          <p:nvPr>
            <p:custDataLst>
              <p:tags r:id="rId3"/>
            </p:custDataLst>
          </p:nvPr>
        </p:nvPicPr>
        <p:blipFill>
          <a:blip r:embed="rId7" cstate="print"/>
          <a:srcRect b="44778"/>
          <a:stretch>
            <a:fillRect/>
          </a:stretch>
        </p:blipFill>
        <p:spPr bwMode="auto">
          <a:xfrm>
            <a:off x="1219200" y="3886200"/>
            <a:ext cx="3537522" cy="2386584"/>
          </a:xfrm>
          <a:prstGeom prst="rect">
            <a:avLst/>
          </a:prstGeom>
          <a:noFill/>
          <a:ln w="9525">
            <a:noFill/>
            <a:miter lim="800000"/>
            <a:headEnd/>
            <a:tailEnd/>
          </a:ln>
        </p:spPr>
      </p:pic>
      <p:pic>
        <p:nvPicPr>
          <p:cNvPr id="8" name="Picture 7" descr="c09f07ab"/>
          <p:cNvPicPr preferRelativeResize="0">
            <a:picLocks noChangeAspect="1" noChangeArrowheads="1"/>
          </p:cNvPicPr>
          <p:nvPr>
            <p:custDataLst>
              <p:tags r:id="rId4"/>
            </p:custDataLst>
          </p:nvPr>
        </p:nvPicPr>
        <p:blipFill>
          <a:blip r:embed="rId7" cstate="print"/>
          <a:srcRect t="55968"/>
          <a:stretch>
            <a:fillRect/>
          </a:stretch>
        </p:blipFill>
        <p:spPr bwMode="auto">
          <a:xfrm>
            <a:off x="5029200" y="4038600"/>
            <a:ext cx="3447288" cy="2209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457200"/>
            <a:ext cx="8055011" cy="5791200"/>
            <a:chOff x="381000" y="457200"/>
            <a:chExt cx="8055011" cy="579120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rcRect l="6341" t="77964"/>
            <a:stretch>
              <a:fillRect/>
            </a:stretch>
          </p:blipFill>
          <p:spPr>
            <a:xfrm>
              <a:off x="381000" y="457200"/>
              <a:ext cx="8001000" cy="2362200"/>
            </a:xfrm>
            <a:prstGeom prst="rect">
              <a:avLst/>
            </a:prstGeom>
          </p:spPr>
        </p:pic>
        <p:pic>
          <p:nvPicPr>
            <p:cNvPr id="3" name="Picture 2"/>
            <p:cNvPicPr>
              <a:picLocks noChangeAspect="1"/>
            </p:cNvPicPr>
            <p:nvPr/>
          </p:nvPicPr>
          <p:blipFill>
            <a:blip r:embed="rId3" cstate="print">
              <a:lum contrast="30000"/>
              <a:extLst>
                <a:ext uri="{28A0092B-C50C-407E-A947-70E740481C1C}">
                  <a14:useLocalDpi xmlns="" xmlns:a14="http://schemas.microsoft.com/office/drawing/2010/main" val="0"/>
                </a:ext>
              </a:extLst>
            </a:blip>
            <a:srcRect t="5651" r="1749" b="4561"/>
            <a:stretch>
              <a:fillRect/>
            </a:stretch>
          </p:blipFill>
          <p:spPr>
            <a:xfrm>
              <a:off x="457200" y="2819400"/>
              <a:ext cx="7978811" cy="3429000"/>
            </a:xfrm>
            <a:prstGeom prst="rect">
              <a:avLst/>
            </a:prstGeom>
          </p:spPr>
        </p:pic>
      </p:grpSp>
      <p:sp>
        <p:nvSpPr>
          <p:cNvPr id="5" name="Slide Number Placeholder 4"/>
          <p:cNvSpPr>
            <a:spLocks noGrp="1"/>
          </p:cNvSpPr>
          <p:nvPr>
            <p:ph type="sldNum" sz="quarter" idx="12"/>
          </p:nvPr>
        </p:nvSpPr>
        <p:spPr/>
        <p:txBody>
          <a:bodyPr/>
          <a:lstStyle/>
          <a:p>
            <a:fld id="{1E294E70-5138-4F0F-8100-34659776ACE8}" type="slidenum">
              <a:rPr lang="en-US" smtClean="0"/>
              <a:pPr/>
              <a:t>8</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TotalTime>
  <Words>503</Words>
  <Application>Microsoft Office PowerPoint</Application>
  <PresentationFormat>On-screen Show (4:3)</PresentationFormat>
  <Paragraphs>47</Paragraphs>
  <Slides>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Equation</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lappie</dc:creator>
  <cp:lastModifiedBy>lappie</cp:lastModifiedBy>
  <cp:revision>163</cp:revision>
  <dcterms:created xsi:type="dcterms:W3CDTF">2016-11-14T17:57:12Z</dcterms:created>
  <dcterms:modified xsi:type="dcterms:W3CDTF">2017-12-18T20:32:03Z</dcterms:modified>
</cp:coreProperties>
</file>